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73" r:id="rId4"/>
    <p:sldId id="277" r:id="rId5"/>
    <p:sldId id="259" r:id="rId6"/>
    <p:sldId id="266" r:id="rId7"/>
    <p:sldId id="267" r:id="rId8"/>
    <p:sldId id="268" r:id="rId9"/>
    <p:sldId id="278" r:id="rId10"/>
    <p:sldId id="272" r:id="rId11"/>
    <p:sldId id="274" r:id="rId12"/>
    <p:sldId id="275" r:id="rId13"/>
    <p:sldId id="270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fan Ammerlaan" initials="SA" lastIdx="1" clrIdx="0">
    <p:extLst>
      <p:ext uri="{19B8F6BF-5375-455C-9EA6-DF929625EA0E}">
        <p15:presenceInfo xmlns:p15="http://schemas.microsoft.com/office/powerpoint/2012/main" userId="e7cf6005082445f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92" autoAdjust="0"/>
    <p:restoredTop sz="94660"/>
  </p:normalViewPr>
  <p:slideViewPr>
    <p:cSldViewPr>
      <p:cViewPr varScale="1">
        <p:scale>
          <a:sx n="86" d="100"/>
          <a:sy n="86" d="100"/>
        </p:scale>
        <p:origin x="1454" y="22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1716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11T13:00:14.847" idx="1">
    <p:pos x="4193" y="73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CF3B8D03-4B07-6943-9352-AC46AC05511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en-US"/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785DC11E-8A7B-874B-A0AB-12577B9A6914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ru-RU" altLang="en-US"/>
          </a:p>
        </p:txBody>
      </p:sp>
      <p:sp>
        <p:nvSpPr>
          <p:cNvPr id="69636" name="Rectangle 4">
            <a:extLst>
              <a:ext uri="{FF2B5EF4-FFF2-40B4-BE49-F238E27FC236}">
                <a16:creationId xmlns:a16="http://schemas.microsoft.com/office/drawing/2014/main" id="{3051A5A8-9194-9043-A7C8-9A8EC1B4490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9637" name="Rectangle 5">
            <a:extLst>
              <a:ext uri="{FF2B5EF4-FFF2-40B4-BE49-F238E27FC236}">
                <a16:creationId xmlns:a16="http://schemas.microsoft.com/office/drawing/2014/main" id="{0EAA6ACD-455D-B449-9F01-498EA34D845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/>
              <a:t>Click to edit Master text styles</a:t>
            </a:r>
          </a:p>
          <a:p>
            <a:pPr lvl="1"/>
            <a:r>
              <a:rPr lang="ru-RU" altLang="en-US"/>
              <a:t>Second level</a:t>
            </a:r>
          </a:p>
          <a:p>
            <a:pPr lvl="2"/>
            <a:r>
              <a:rPr lang="ru-RU" altLang="en-US"/>
              <a:t>Third level</a:t>
            </a:r>
          </a:p>
          <a:p>
            <a:pPr lvl="3"/>
            <a:r>
              <a:rPr lang="ru-RU" altLang="en-US"/>
              <a:t>Fourth level</a:t>
            </a:r>
          </a:p>
          <a:p>
            <a:pPr lvl="4"/>
            <a:r>
              <a:rPr lang="ru-RU" altLang="en-US"/>
              <a:t>Fifth level</a:t>
            </a:r>
          </a:p>
        </p:txBody>
      </p:sp>
      <p:sp>
        <p:nvSpPr>
          <p:cNvPr id="69638" name="Rectangle 6">
            <a:extLst>
              <a:ext uri="{FF2B5EF4-FFF2-40B4-BE49-F238E27FC236}">
                <a16:creationId xmlns:a16="http://schemas.microsoft.com/office/drawing/2014/main" id="{050DB417-573F-4B4A-BF1C-527D15AAB7F6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en-US"/>
          </a:p>
        </p:txBody>
      </p:sp>
      <p:sp>
        <p:nvSpPr>
          <p:cNvPr id="69639" name="Rectangle 7">
            <a:extLst>
              <a:ext uri="{FF2B5EF4-FFF2-40B4-BE49-F238E27FC236}">
                <a16:creationId xmlns:a16="http://schemas.microsoft.com/office/drawing/2014/main" id="{6ED6A90D-A9C0-4E46-975A-5FA903D82BD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8A103290-362E-8A40-9BD1-3F0D5088AA49}" type="slidenum">
              <a:rPr lang="ru-RU" altLang="en-US"/>
              <a:pPr/>
              <a:t>‹nr.›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29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40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496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026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69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8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9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964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909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84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161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6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43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88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47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453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719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4574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comments" Target="../comments/comment1.xml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eg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6.png"/><Relationship Id="rId4" Type="http://schemas.openxmlformats.org/officeDocument/2006/relationships/video" Target="../media/media2.mp4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212F0BDD-D24F-40C2-8970-5D12017C6E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51379" y="1454964"/>
            <a:ext cx="2506845" cy="3308840"/>
          </a:xfrm>
        </p:spPr>
        <p:txBody>
          <a:bodyPr>
            <a:normAutofit/>
          </a:bodyPr>
          <a:lstStyle/>
          <a:p>
            <a:r>
              <a:rPr lang="nl-NL" sz="5200" dirty="0"/>
              <a:t>6 – </a:t>
            </a:r>
            <a:r>
              <a:rPr lang="nl-NL" sz="5200" dirty="0" err="1"/>
              <a:t>Axis</a:t>
            </a:r>
            <a:r>
              <a:rPr lang="nl-NL" sz="5200" dirty="0"/>
              <a:t> robot arm</a:t>
            </a:r>
          </a:p>
        </p:txBody>
      </p:sp>
      <p:sp>
        <p:nvSpPr>
          <p:cNvPr id="34829" name="Rectangle 13">
            <a:extLst>
              <a:ext uri="{FF2B5EF4-FFF2-40B4-BE49-F238E27FC236}">
                <a16:creationId xmlns:a16="http://schemas.microsoft.com/office/drawing/2014/main" id="{AC72920E-9DFA-D84C-BD29-9C6FE1DE589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151379" y="4763803"/>
            <a:ext cx="2506845" cy="1464378"/>
          </a:xfrm>
        </p:spPr>
        <p:txBody>
          <a:bodyPr>
            <a:normAutofit/>
          </a:bodyPr>
          <a:lstStyle/>
          <a:p>
            <a:r>
              <a:rPr lang="nl-NL" altLang="en-US" sz="1600" dirty="0"/>
              <a:t>Stefan, Sven &amp; Thijs</a:t>
            </a:r>
            <a:endParaRPr lang="uk-UA" altLang="en-US" sz="1600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E5067C5E-F353-490E-B888-3FB0DE4570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9214"/>
          <a:stretch/>
        </p:blipFill>
        <p:spPr>
          <a:xfrm>
            <a:off x="20" y="10"/>
            <a:ext cx="5665584" cy="68579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18004" y="629266"/>
            <a:ext cx="3739102" cy="1469878"/>
          </a:xfrm>
        </p:spPr>
        <p:txBody>
          <a:bodyPr>
            <a:normAutofit/>
          </a:bodyPr>
          <a:lstStyle/>
          <a:p>
            <a:r>
              <a:rPr lang="en-US" altLang="en-US" dirty="0">
                <a:latin typeface="Tahoma" panose="020B0604030504040204" pitchFamily="34" charset="0"/>
              </a:rPr>
              <a:t>Control box old version</a:t>
            </a:r>
            <a:endParaRPr lang="en-US" altLang="en-US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BD6ABFC5-67C9-47F3-BFE0-6DF4456F0E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58" r="4597" b="4"/>
          <a:stretch/>
        </p:blipFill>
        <p:spPr>
          <a:xfrm>
            <a:off x="477685" y="1741370"/>
            <a:ext cx="3195817" cy="345742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114691" name="Rectangle 3">
            <a:extLst>
              <a:ext uri="{FF2B5EF4-FFF2-40B4-BE49-F238E27FC236}">
                <a16:creationId xmlns:a16="http://schemas.microsoft.com/office/drawing/2014/main" id="{6A2A1EE9-835B-0A48-9C29-BACDE007DC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918003" y="2337683"/>
            <a:ext cx="3739103" cy="3910716"/>
          </a:xfrm>
        </p:spPr>
        <p:txBody>
          <a:bodyPr>
            <a:normAutofit/>
          </a:bodyPr>
          <a:lstStyle/>
          <a:p>
            <a:r>
              <a:rPr lang="en-US" altLang="en-US" dirty="0"/>
              <a:t>Change total design of control box so it becomes more industrial</a:t>
            </a:r>
          </a:p>
          <a:p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21124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844EE02A-F0F8-4A23-B21D-CF2066B65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9F13062-7BB6-4A97-B661-CDE2EDEA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44F3197D-248B-46C5-B6EE-003F4E0C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FC3E649-106F-4B41-9FF5-327536E4C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9F6731C-42C0-45DB-9F9A-B831CBEC5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040549E2-C5A5-4ED5-80AB-070FEBDF5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FFFF620E-2E81-425F-8FD4-601DC51C07A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-2" b="7259"/>
          <a:stretch/>
        </p:blipFill>
        <p:spPr>
          <a:xfrm>
            <a:off x="20" y="-5"/>
            <a:ext cx="3044991" cy="5020241"/>
          </a:xfrm>
          <a:custGeom>
            <a:avLst/>
            <a:gdLst/>
            <a:ahLst/>
            <a:cxnLst/>
            <a:rect l="l" t="t" r="r" b="b"/>
            <a:pathLst>
              <a:path w="4060014" h="5020241">
                <a:moveTo>
                  <a:pt x="0" y="0"/>
                </a:moveTo>
                <a:lnTo>
                  <a:pt x="4060014" y="0"/>
                </a:lnTo>
                <a:lnTo>
                  <a:pt x="4060014" y="451006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A07D5AD0-F33C-4F8E-8FC1-99CA0AAC367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-3" b="16081"/>
          <a:stretch/>
        </p:blipFill>
        <p:spPr>
          <a:xfrm>
            <a:off x="6098990" y="-7"/>
            <a:ext cx="3044782" cy="4542350"/>
          </a:xfrm>
          <a:custGeom>
            <a:avLst/>
            <a:gdLst/>
            <a:ahLst/>
            <a:cxnLst/>
            <a:rect l="l" t="t" r="r" b="b"/>
            <a:pathLst>
              <a:path w="4059709" h="4542350">
                <a:moveTo>
                  <a:pt x="0" y="0"/>
                </a:moveTo>
                <a:lnTo>
                  <a:pt x="4059709" y="0"/>
                </a:lnTo>
                <a:lnTo>
                  <a:pt x="4059709" y="4057991"/>
                </a:lnTo>
                <a:lnTo>
                  <a:pt x="3782959" y="4110187"/>
                </a:lnTo>
                <a:lnTo>
                  <a:pt x="3507426" y="4159931"/>
                </a:lnTo>
                <a:lnTo>
                  <a:pt x="3230675" y="4208624"/>
                </a:lnTo>
                <a:lnTo>
                  <a:pt x="2952704" y="4250310"/>
                </a:lnTo>
                <a:lnTo>
                  <a:pt x="2675953" y="4292347"/>
                </a:lnTo>
                <a:lnTo>
                  <a:pt x="2397982" y="4331582"/>
                </a:lnTo>
                <a:lnTo>
                  <a:pt x="2123669" y="4365211"/>
                </a:lnTo>
                <a:lnTo>
                  <a:pt x="1845698" y="4397089"/>
                </a:lnTo>
                <a:lnTo>
                  <a:pt x="1568947" y="4426165"/>
                </a:lnTo>
                <a:lnTo>
                  <a:pt x="1297072" y="4451387"/>
                </a:lnTo>
                <a:lnTo>
                  <a:pt x="1021540" y="4476609"/>
                </a:lnTo>
                <a:lnTo>
                  <a:pt x="749665" y="4497628"/>
                </a:lnTo>
                <a:lnTo>
                  <a:pt x="477790" y="4514092"/>
                </a:lnTo>
                <a:lnTo>
                  <a:pt x="207135" y="4531258"/>
                </a:lnTo>
                <a:lnTo>
                  <a:pt x="0" y="4542350"/>
                </a:lnTo>
                <a:close/>
              </a:path>
            </a:pathLst>
          </a:custGeom>
        </p:spPr>
      </p:pic>
      <p:sp>
        <p:nvSpPr>
          <p:cNvPr id="41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9954" y="3753695"/>
            <a:ext cx="2604045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9144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793308-C2DF-4F08-8267-55D50D4AD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687" y="4854346"/>
            <a:ext cx="7805701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>
                <a:solidFill>
                  <a:srgbClr val="EBEBEB"/>
                </a:solidFill>
              </a:rPr>
              <a:t>New design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9F22658-9455-4174-89DB-322C79D80F5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-2" b="15584"/>
          <a:stretch/>
        </p:blipFill>
        <p:spPr>
          <a:xfrm>
            <a:off x="3045011" y="10"/>
            <a:ext cx="3053979" cy="4583093"/>
          </a:xfrm>
          <a:custGeom>
            <a:avLst/>
            <a:gdLst/>
            <a:ahLst/>
            <a:cxnLst/>
            <a:rect l="l" t="t" r="r" b="b"/>
            <a:pathLst>
              <a:path w="4071972" h="4583103">
                <a:moveTo>
                  <a:pt x="0" y="0"/>
                </a:moveTo>
                <a:lnTo>
                  <a:pt x="4071972" y="0"/>
                </a:lnTo>
                <a:lnTo>
                  <a:pt x="4071972" y="4542358"/>
                </a:lnTo>
                <a:lnTo>
                  <a:pt x="4011042" y="4545620"/>
                </a:lnTo>
                <a:lnTo>
                  <a:pt x="3745263" y="4555779"/>
                </a:lnTo>
                <a:lnTo>
                  <a:pt x="3479483" y="4564537"/>
                </a:lnTo>
                <a:lnTo>
                  <a:pt x="3216143" y="4572944"/>
                </a:lnTo>
                <a:lnTo>
                  <a:pt x="2956461" y="4576798"/>
                </a:lnTo>
                <a:lnTo>
                  <a:pt x="2696778" y="4581001"/>
                </a:lnTo>
                <a:lnTo>
                  <a:pt x="2440752" y="4583103"/>
                </a:lnTo>
                <a:lnTo>
                  <a:pt x="2187164" y="4581001"/>
                </a:lnTo>
                <a:lnTo>
                  <a:pt x="1936015" y="4581001"/>
                </a:lnTo>
                <a:lnTo>
                  <a:pt x="1687305" y="4576798"/>
                </a:lnTo>
                <a:lnTo>
                  <a:pt x="1443471" y="4570492"/>
                </a:lnTo>
                <a:lnTo>
                  <a:pt x="1202077" y="4564537"/>
                </a:lnTo>
                <a:lnTo>
                  <a:pt x="965557" y="4557881"/>
                </a:lnTo>
                <a:lnTo>
                  <a:pt x="730256" y="4547722"/>
                </a:lnTo>
                <a:lnTo>
                  <a:pt x="498615" y="4536862"/>
                </a:lnTo>
                <a:lnTo>
                  <a:pt x="271848" y="4527054"/>
                </a:lnTo>
                <a:lnTo>
                  <a:pt x="0" y="451005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8404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1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34397C0-DA1B-471C-A009-EDB61E702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8948" y="452718"/>
            <a:ext cx="3479177" cy="1400530"/>
          </a:xfrm>
        </p:spPr>
        <p:txBody>
          <a:bodyPr>
            <a:normAutofit/>
          </a:bodyPr>
          <a:lstStyle/>
          <a:p>
            <a:r>
              <a:rPr lang="nl-NL"/>
              <a:t>controller</a:t>
            </a:r>
            <a:endParaRPr lang="nl-NL" dirty="0"/>
          </a:p>
        </p:txBody>
      </p:sp>
      <p:sp>
        <p:nvSpPr>
          <p:cNvPr id="18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71281" y="-1573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3231675-025A-4419-B15B-A095678ECE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53" r="-3" b="13489"/>
          <a:stretch/>
        </p:blipFill>
        <p:spPr>
          <a:xfrm>
            <a:off x="20" y="10"/>
            <a:ext cx="3728921" cy="2285990"/>
          </a:xfrm>
          <a:custGeom>
            <a:avLst/>
            <a:gdLst/>
            <a:ahLst/>
            <a:cxnLst/>
            <a:rect l="l" t="t" r="r" b="b"/>
            <a:pathLst>
              <a:path w="4971922" h="2286000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9404" y="2286000"/>
                </a:lnTo>
                <a:lnTo>
                  <a:pt x="0" y="2286000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FAD6A39-5B3E-4BEB-A161-FB8960E3BE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70" r="225" b="5"/>
          <a:stretch/>
        </p:blipFill>
        <p:spPr>
          <a:xfrm>
            <a:off x="20" y="2286000"/>
            <a:ext cx="3566144" cy="2286000"/>
          </a:xfrm>
          <a:custGeom>
            <a:avLst/>
            <a:gdLst/>
            <a:ahLst/>
            <a:cxnLst/>
            <a:rect l="l" t="t" r="r" b="b"/>
            <a:pathLst>
              <a:path w="4754886" h="2286000">
                <a:moveTo>
                  <a:pt x="0" y="0"/>
                </a:moveTo>
                <a:lnTo>
                  <a:pt x="4739404" y="0"/>
                </a:lnTo>
                <a:lnTo>
                  <a:pt x="4737942" y="32004"/>
                </a:lnTo>
                <a:lnTo>
                  <a:pt x="4733067" y="181509"/>
                </a:lnTo>
                <a:lnTo>
                  <a:pt x="4728865" y="331013"/>
                </a:lnTo>
                <a:lnTo>
                  <a:pt x="4724831" y="479146"/>
                </a:lnTo>
                <a:lnTo>
                  <a:pt x="4722982" y="625221"/>
                </a:lnTo>
                <a:lnTo>
                  <a:pt x="4720965" y="771297"/>
                </a:lnTo>
                <a:lnTo>
                  <a:pt x="4719956" y="915315"/>
                </a:lnTo>
                <a:lnTo>
                  <a:pt x="4720965" y="1057961"/>
                </a:lnTo>
                <a:lnTo>
                  <a:pt x="4720965" y="1199236"/>
                </a:lnTo>
                <a:lnTo>
                  <a:pt x="4722982" y="1339139"/>
                </a:lnTo>
                <a:lnTo>
                  <a:pt x="4726007" y="1476299"/>
                </a:lnTo>
                <a:lnTo>
                  <a:pt x="4728865" y="1612087"/>
                </a:lnTo>
                <a:lnTo>
                  <a:pt x="4732059" y="1745133"/>
                </a:lnTo>
                <a:lnTo>
                  <a:pt x="4736933" y="1877492"/>
                </a:lnTo>
                <a:lnTo>
                  <a:pt x="4742144" y="2007793"/>
                </a:lnTo>
                <a:lnTo>
                  <a:pt x="4746850" y="2135352"/>
                </a:lnTo>
                <a:lnTo>
                  <a:pt x="4754886" y="2286000"/>
                </a:lnTo>
                <a:lnTo>
                  <a:pt x="0" y="2286000"/>
                </a:lnTo>
                <a:close/>
              </a:path>
            </a:pathLst>
          </a:cu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594BAB4-A4BD-4575-8C32-A2950A3E4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8212" y="2052918"/>
            <a:ext cx="4287974" cy="4195481"/>
          </a:xfrm>
        </p:spPr>
        <p:txBody>
          <a:bodyPr>
            <a:normAutofit/>
          </a:bodyPr>
          <a:lstStyle/>
          <a:p>
            <a:r>
              <a:rPr lang="nl-NL" dirty="0"/>
              <a:t>4.3 inch </a:t>
            </a:r>
            <a:r>
              <a:rPr lang="nl-NL" dirty="0" err="1"/>
              <a:t>nextion</a:t>
            </a:r>
            <a:r>
              <a:rPr lang="nl-NL" dirty="0"/>
              <a:t> touchscreen</a:t>
            </a:r>
          </a:p>
          <a:p>
            <a:endParaRPr lang="nl-NL" dirty="0"/>
          </a:p>
          <a:p>
            <a:r>
              <a:rPr lang="nl-NL" dirty="0"/>
              <a:t>14 buttons </a:t>
            </a:r>
            <a:r>
              <a:rPr lang="nl-NL" dirty="0" err="1"/>
              <a:t>to</a:t>
            </a:r>
            <a:r>
              <a:rPr lang="nl-NL" dirty="0"/>
              <a:t> control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axis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end of arm tool</a:t>
            </a:r>
          </a:p>
          <a:p>
            <a:endParaRPr lang="nl-NL" dirty="0"/>
          </a:p>
          <a:p>
            <a:r>
              <a:rPr lang="nl-NL" dirty="0" err="1"/>
              <a:t>emergency</a:t>
            </a:r>
            <a:r>
              <a:rPr lang="nl-NL" dirty="0"/>
              <a:t> stop </a:t>
            </a:r>
            <a:r>
              <a:rPr lang="nl-NL" dirty="0" err="1"/>
              <a:t>and</a:t>
            </a:r>
            <a:r>
              <a:rPr lang="nl-NL" dirty="0"/>
              <a:t> reset button</a:t>
            </a:r>
          </a:p>
          <a:p>
            <a:endParaRPr lang="nl-NL" dirty="0"/>
          </a:p>
          <a:p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F09A4B49-9D38-4454-8747-8FC7539697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846" r="5" b="7737"/>
          <a:stretch/>
        </p:blipFill>
        <p:spPr>
          <a:xfrm>
            <a:off x="20" y="4572000"/>
            <a:ext cx="3729804" cy="2286000"/>
          </a:xfrm>
          <a:custGeom>
            <a:avLst/>
            <a:gdLst/>
            <a:ahLst/>
            <a:cxnLst/>
            <a:rect l="l" t="t" r="r" b="b"/>
            <a:pathLst>
              <a:path w="4973099" h="2286000">
                <a:moveTo>
                  <a:pt x="0" y="0"/>
                </a:moveTo>
                <a:lnTo>
                  <a:pt x="4754887" y="0"/>
                </a:lnTo>
                <a:lnTo>
                  <a:pt x="4760130" y="98298"/>
                </a:lnTo>
                <a:lnTo>
                  <a:pt x="4774249" y="336956"/>
                </a:lnTo>
                <a:lnTo>
                  <a:pt x="4789041" y="566013"/>
                </a:lnTo>
                <a:lnTo>
                  <a:pt x="4805346" y="782726"/>
                </a:lnTo>
                <a:lnTo>
                  <a:pt x="4822323" y="989838"/>
                </a:lnTo>
                <a:lnTo>
                  <a:pt x="4840644" y="1181862"/>
                </a:lnTo>
                <a:lnTo>
                  <a:pt x="4858630" y="1362227"/>
                </a:lnTo>
                <a:lnTo>
                  <a:pt x="4876615" y="1528191"/>
                </a:lnTo>
                <a:lnTo>
                  <a:pt x="4893592" y="1680438"/>
                </a:lnTo>
                <a:lnTo>
                  <a:pt x="4909729" y="1815541"/>
                </a:lnTo>
                <a:lnTo>
                  <a:pt x="4925025" y="1937613"/>
                </a:lnTo>
                <a:lnTo>
                  <a:pt x="4937800" y="2040483"/>
                </a:lnTo>
                <a:lnTo>
                  <a:pt x="4949902" y="2126894"/>
                </a:lnTo>
                <a:lnTo>
                  <a:pt x="4967216" y="2245538"/>
                </a:lnTo>
                <a:lnTo>
                  <a:pt x="4973099" y="2286000"/>
                </a:lnTo>
                <a:lnTo>
                  <a:pt x="4075210" y="2286000"/>
                </a:lnTo>
                <a:lnTo>
                  <a:pt x="0" y="2286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78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9552" y="328613"/>
            <a:ext cx="7127875" cy="723900"/>
          </a:xfrm>
        </p:spPr>
        <p:txBody>
          <a:bodyPr/>
          <a:lstStyle/>
          <a:p>
            <a:r>
              <a:rPr lang="en-US" altLang="en-US" dirty="0">
                <a:solidFill>
                  <a:schemeClr val="tx2"/>
                </a:solidFill>
                <a:latin typeface="Tahoma" panose="020B0604030504040204" pitchFamily="34" charset="0"/>
              </a:rPr>
              <a:t>Next week</a:t>
            </a:r>
            <a:endParaRPr lang="en-US" altLang="en-US" dirty="0">
              <a:solidFill>
                <a:schemeClr val="tx2"/>
              </a:solidFill>
            </a:endParaRPr>
          </a:p>
        </p:txBody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6A2A1EE9-835B-0A48-9C29-BACDE007DC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7577" y="1340768"/>
            <a:ext cx="7116762" cy="3384376"/>
          </a:xfrm>
        </p:spPr>
        <p:txBody>
          <a:bodyPr>
            <a:normAutofit/>
          </a:bodyPr>
          <a:lstStyle/>
          <a:p>
            <a:r>
              <a:rPr lang="en-US" altLang="en-US" dirty="0"/>
              <a:t>This week design for assemble</a:t>
            </a:r>
          </a:p>
          <a:p>
            <a:endParaRPr lang="en-US" altLang="en-US" dirty="0"/>
          </a:p>
          <a:p>
            <a:r>
              <a:rPr lang="en-US" altLang="en-US" dirty="0"/>
              <a:t>Finish all wiring</a:t>
            </a:r>
          </a:p>
          <a:p>
            <a:endParaRPr lang="en-US" altLang="en-US" dirty="0"/>
          </a:p>
          <a:p>
            <a:r>
              <a:rPr lang="en-US" altLang="en-US" dirty="0"/>
              <a:t>Test all wiring and move the robot with the steppers</a:t>
            </a:r>
          </a:p>
          <a:p>
            <a:endParaRPr lang="en-US" altLang="en-US" dirty="0"/>
          </a:p>
          <a:p>
            <a:r>
              <a:rPr lang="en-US" altLang="en-US" dirty="0"/>
              <a:t>Programming the robot</a:t>
            </a:r>
          </a:p>
          <a:p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01154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3F4807A-5068-4492-8025-D75F320E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65B1F-5E2E-D341-BBE2-2C519F2E7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627" y="1325880"/>
            <a:ext cx="2657598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sz="3600">
                <a:solidFill>
                  <a:srgbClr val="EBEBEB"/>
                </a:solidFill>
              </a:rPr>
              <a:t>Questions?</a:t>
            </a:r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B24996F8-180C-4DCB-8A26-DFA336CDE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560249" y="0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0642B45-904C-47C8-B2E2-2090913E18D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1"/>
          <a:stretch/>
        </p:blipFill>
        <p:spPr>
          <a:xfrm>
            <a:off x="20" y="10"/>
            <a:ext cx="5819935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30182B0-3559-41D5-9EBC-0BD86BEDA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43314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C0041314-610A-AC43-9D21-9D1B799296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9552" y="548680"/>
            <a:ext cx="8425308" cy="649288"/>
          </a:xfrm>
        </p:spPr>
        <p:txBody>
          <a:bodyPr/>
          <a:lstStyle/>
          <a:p>
            <a:r>
              <a:rPr lang="en-US" altLang="en-US" dirty="0">
                <a:latin typeface="Tahoma" panose="020B0604030504040204" pitchFamily="34" charset="0"/>
              </a:rPr>
              <a:t>Table of content</a:t>
            </a:r>
            <a:endParaRPr lang="uk-UA" altLang="en-US" dirty="0">
              <a:latin typeface="Tahoma" panose="020B0604030504040204" pitchFamily="34" charset="0"/>
            </a:endParaRP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D5A9917D-E4C6-C14C-8DF9-F9F3A11B0C4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95536" y="1772816"/>
            <a:ext cx="8136903" cy="4464496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latin typeface="Verdana" panose="020B0604030504040204" pitchFamily="34" charset="0"/>
                <a:ea typeface="굴림" panose="020B0600000101010101" pitchFamily="34" charset="-127"/>
              </a:rPr>
              <a:t>Build the robot</a:t>
            </a: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>
              <a:lnSpc>
                <a:spcPct val="80000"/>
              </a:lnSpc>
            </a:pPr>
            <a:r>
              <a:rPr lang="en-US" altLang="ko-KR" dirty="0">
                <a:latin typeface="Verdana" panose="020B0604030504040204" pitchFamily="34" charset="0"/>
                <a:ea typeface="굴림" panose="020B0600000101010101" pitchFamily="34" charset="-127"/>
              </a:rPr>
              <a:t>Start wiring and building control box</a:t>
            </a:r>
          </a:p>
          <a:p>
            <a:pPr>
              <a:lnSpc>
                <a:spcPct val="80000"/>
              </a:lnSpc>
            </a:pPr>
            <a:endParaRPr lang="en-US" altLang="ko-KR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>
              <a:lnSpc>
                <a:spcPct val="80000"/>
              </a:lnSpc>
            </a:pPr>
            <a:r>
              <a:rPr lang="en-US" altLang="ko-KR" dirty="0">
                <a:latin typeface="Verdana" panose="020B0604030504040204" pitchFamily="34" charset="0"/>
                <a:ea typeface="굴림" panose="020B0600000101010101" pitchFamily="34" charset="-127"/>
              </a:rPr>
              <a:t>Designed controller</a:t>
            </a:r>
          </a:p>
          <a:p>
            <a:pPr>
              <a:lnSpc>
                <a:spcPct val="80000"/>
              </a:lnSpc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>
              <a:lnSpc>
                <a:spcPct val="80000"/>
              </a:lnSpc>
            </a:pPr>
            <a:r>
              <a:rPr lang="en-US" altLang="ko-KR" sz="2000" dirty="0">
                <a:latin typeface="Verdana" panose="020B0604030504040204" pitchFamily="34" charset="0"/>
                <a:ea typeface="굴림" panose="020B0600000101010101" pitchFamily="34" charset="-127"/>
              </a:rPr>
              <a:t>Planning for next week</a:t>
            </a: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altLang="ko-KR" sz="2000" dirty="0">
                <a:latin typeface="Verdana" panose="020B0604030504040204" pitchFamily="34" charset="0"/>
                <a:ea typeface="굴림" panose="020B0600000101010101" pitchFamily="34" charset="-127"/>
              </a:rPr>
              <a:t> </a:t>
            </a:r>
          </a:p>
          <a:p>
            <a:pPr>
              <a:lnSpc>
                <a:spcPct val="80000"/>
              </a:lnSpc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" name="Picture 25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32A6CF8-B2A7-47D1-9028-0B4162415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0536" y="2877217"/>
            <a:ext cx="5031511" cy="118998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defTabSz="457200"/>
            <a:r>
              <a:rPr lang="en-US" sz="5200" dirty="0"/>
              <a:t>Building </a:t>
            </a:r>
            <a:br>
              <a:rPr lang="en-US" sz="5200" dirty="0"/>
            </a:br>
            <a:r>
              <a:rPr lang="en-US" sz="5200" dirty="0"/>
              <a:t>the</a:t>
            </a:r>
            <a:br>
              <a:rPr lang="en-US" sz="5200" dirty="0"/>
            </a:br>
            <a:r>
              <a:rPr lang="en-US" sz="5200" dirty="0"/>
              <a:t>robot</a:t>
            </a:r>
          </a:p>
        </p:txBody>
      </p:sp>
      <p:pic>
        <p:nvPicPr>
          <p:cNvPr id="15" name="WhatsApp Video 2020-06-05 at 15.14.00">
            <a:hlinkClick r:id="" action="ppaction://media"/>
            <a:extLst>
              <a:ext uri="{FF2B5EF4-FFF2-40B4-BE49-F238E27FC236}">
                <a16:creationId xmlns:a16="http://schemas.microsoft.com/office/drawing/2014/main" id="{3DA71D7E-CBF4-483A-96AE-53B2E309DD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0301" y="116632"/>
            <a:ext cx="3254760" cy="576064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WhatsApp Video 2020-06-08 at 16.49.55">
            <a:hlinkClick r:id="" action="ppaction://media"/>
            <a:extLst>
              <a:ext uri="{FF2B5EF4-FFF2-40B4-BE49-F238E27FC236}">
                <a16:creationId xmlns:a16="http://schemas.microsoft.com/office/drawing/2014/main" id="{3834B1CF-DABF-49CB-A96B-85CBB1D64F8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400927" y="116632"/>
            <a:ext cx="3254761" cy="576064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070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25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852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311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3F4807A-5068-4492-8025-D75F320E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4DF2FF6-58F9-46E4-8229-00FBE71F8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627" y="1325880"/>
            <a:ext cx="2657598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>
                <a:solidFill>
                  <a:srgbClr val="EBEBEB"/>
                </a:solidFill>
              </a:rPr>
              <a:t>Axis 1</a:t>
            </a:r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B24996F8-180C-4DCB-8A26-DFA336CDE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560249" y="0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05160744-62C1-422A-8788-FAA151E0395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8853" r="-1" b="4864"/>
          <a:stretch/>
        </p:blipFill>
        <p:spPr>
          <a:xfrm>
            <a:off x="20" y="10"/>
            <a:ext cx="5819935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30182B0-3559-41D5-9EBC-0BD86BEDA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15584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72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76" name="Oval 75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51379" y="1447800"/>
            <a:ext cx="2506844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altLang="en-US" sz="5200"/>
              <a:t>Axis 2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075A8A65-9174-4BCA-AFA7-CCD29C70AE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9136"/>
          <a:stretch/>
        </p:blipFill>
        <p:spPr>
          <a:xfrm>
            <a:off x="455886" y="609601"/>
            <a:ext cx="2564853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F37752FD-6EAC-4EDB-9A92-E327B951CE6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360" r="904"/>
          <a:stretch/>
        </p:blipFill>
        <p:spPr>
          <a:xfrm>
            <a:off x="3104785" y="609601"/>
            <a:ext cx="2560818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8741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844EE02A-F0F8-4A23-B21D-CF2066B65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99F13062-7BB6-4A97-B661-CDE2EDEA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75" name="Oval 74">
            <a:extLst>
              <a:ext uri="{FF2B5EF4-FFF2-40B4-BE49-F238E27FC236}">
                <a16:creationId xmlns:a16="http://schemas.microsoft.com/office/drawing/2014/main" id="{44F3197D-248B-46C5-B6EE-003F4E0C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FFC3E649-106F-4B41-9FF5-327536E4C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79F6731C-42C0-45DB-9F9A-B831CBEC5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040549E2-C5A5-4ED5-80AB-070FEBDF5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F3AB8F46-3ED9-42E1-B1A6-F91FF821A5A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261" r="-2" b="-2"/>
          <a:stretch/>
        </p:blipFill>
        <p:spPr>
          <a:xfrm>
            <a:off x="20" y="-5"/>
            <a:ext cx="3044991" cy="5020241"/>
          </a:xfrm>
          <a:custGeom>
            <a:avLst/>
            <a:gdLst/>
            <a:ahLst/>
            <a:cxnLst/>
            <a:rect l="l" t="t" r="r" b="b"/>
            <a:pathLst>
              <a:path w="4060014" h="5020241">
                <a:moveTo>
                  <a:pt x="0" y="0"/>
                </a:moveTo>
                <a:lnTo>
                  <a:pt x="4060014" y="0"/>
                </a:lnTo>
                <a:lnTo>
                  <a:pt x="4060014" y="451006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169E0926-1B98-4402-A350-608A28BF7C5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1068" r="-3" b="5013"/>
          <a:stretch/>
        </p:blipFill>
        <p:spPr>
          <a:xfrm>
            <a:off x="6098990" y="-7"/>
            <a:ext cx="3044782" cy="4542350"/>
          </a:xfrm>
          <a:custGeom>
            <a:avLst/>
            <a:gdLst/>
            <a:ahLst/>
            <a:cxnLst/>
            <a:rect l="l" t="t" r="r" b="b"/>
            <a:pathLst>
              <a:path w="4059709" h="4542350">
                <a:moveTo>
                  <a:pt x="0" y="0"/>
                </a:moveTo>
                <a:lnTo>
                  <a:pt x="4059709" y="0"/>
                </a:lnTo>
                <a:lnTo>
                  <a:pt x="4059709" y="4057991"/>
                </a:lnTo>
                <a:lnTo>
                  <a:pt x="3782959" y="4110187"/>
                </a:lnTo>
                <a:lnTo>
                  <a:pt x="3507426" y="4159931"/>
                </a:lnTo>
                <a:lnTo>
                  <a:pt x="3230675" y="4208624"/>
                </a:lnTo>
                <a:lnTo>
                  <a:pt x="2952704" y="4250310"/>
                </a:lnTo>
                <a:lnTo>
                  <a:pt x="2675953" y="4292347"/>
                </a:lnTo>
                <a:lnTo>
                  <a:pt x="2397982" y="4331582"/>
                </a:lnTo>
                <a:lnTo>
                  <a:pt x="2123669" y="4365211"/>
                </a:lnTo>
                <a:lnTo>
                  <a:pt x="1845698" y="4397089"/>
                </a:lnTo>
                <a:lnTo>
                  <a:pt x="1568947" y="4426165"/>
                </a:lnTo>
                <a:lnTo>
                  <a:pt x="1297072" y="4451387"/>
                </a:lnTo>
                <a:lnTo>
                  <a:pt x="1021540" y="4476609"/>
                </a:lnTo>
                <a:lnTo>
                  <a:pt x="749665" y="4497628"/>
                </a:lnTo>
                <a:lnTo>
                  <a:pt x="477790" y="4514092"/>
                </a:lnTo>
                <a:lnTo>
                  <a:pt x="207135" y="4531258"/>
                </a:lnTo>
                <a:lnTo>
                  <a:pt x="0" y="4542350"/>
                </a:lnTo>
                <a:close/>
              </a:path>
            </a:pathLst>
          </a:custGeom>
        </p:spPr>
      </p:pic>
      <p:sp>
        <p:nvSpPr>
          <p:cNvPr id="83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9954" y="3753695"/>
            <a:ext cx="2604045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9144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7687" y="4854346"/>
            <a:ext cx="7805701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altLang="en-US">
                <a:solidFill>
                  <a:srgbClr val="EBEBEB"/>
                </a:solidFill>
              </a:rPr>
              <a:t>Axis 3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0AEED043-1E83-4CCC-BA0D-2978A1D83B4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5491" r="-2" b="10093"/>
          <a:stretch/>
        </p:blipFill>
        <p:spPr>
          <a:xfrm>
            <a:off x="3045011" y="10"/>
            <a:ext cx="3053979" cy="4583093"/>
          </a:xfrm>
          <a:custGeom>
            <a:avLst/>
            <a:gdLst/>
            <a:ahLst/>
            <a:cxnLst/>
            <a:rect l="l" t="t" r="r" b="b"/>
            <a:pathLst>
              <a:path w="4071972" h="4583103">
                <a:moveTo>
                  <a:pt x="0" y="0"/>
                </a:moveTo>
                <a:lnTo>
                  <a:pt x="4071972" y="0"/>
                </a:lnTo>
                <a:lnTo>
                  <a:pt x="4071972" y="4542358"/>
                </a:lnTo>
                <a:lnTo>
                  <a:pt x="4011042" y="4545620"/>
                </a:lnTo>
                <a:lnTo>
                  <a:pt x="3745263" y="4555779"/>
                </a:lnTo>
                <a:lnTo>
                  <a:pt x="3479483" y="4564537"/>
                </a:lnTo>
                <a:lnTo>
                  <a:pt x="3216143" y="4572944"/>
                </a:lnTo>
                <a:lnTo>
                  <a:pt x="2956461" y="4576798"/>
                </a:lnTo>
                <a:lnTo>
                  <a:pt x="2696778" y="4581001"/>
                </a:lnTo>
                <a:lnTo>
                  <a:pt x="2440752" y="4583103"/>
                </a:lnTo>
                <a:lnTo>
                  <a:pt x="2187164" y="4581001"/>
                </a:lnTo>
                <a:lnTo>
                  <a:pt x="1936015" y="4581001"/>
                </a:lnTo>
                <a:lnTo>
                  <a:pt x="1687305" y="4576798"/>
                </a:lnTo>
                <a:lnTo>
                  <a:pt x="1443471" y="4570492"/>
                </a:lnTo>
                <a:lnTo>
                  <a:pt x="1202077" y="4564537"/>
                </a:lnTo>
                <a:lnTo>
                  <a:pt x="965557" y="4557881"/>
                </a:lnTo>
                <a:lnTo>
                  <a:pt x="730256" y="4547722"/>
                </a:lnTo>
                <a:lnTo>
                  <a:pt x="498615" y="4536862"/>
                </a:lnTo>
                <a:lnTo>
                  <a:pt x="271848" y="4527054"/>
                </a:lnTo>
                <a:lnTo>
                  <a:pt x="0" y="451005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09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18004" y="629266"/>
            <a:ext cx="3739102" cy="1469878"/>
          </a:xfrm>
        </p:spPr>
        <p:txBody>
          <a:bodyPr>
            <a:normAutofit/>
          </a:bodyPr>
          <a:lstStyle/>
          <a:p>
            <a:r>
              <a:rPr lang="en-US" altLang="en-US">
                <a:latin typeface="Tahoma" panose="020B0604030504040204" pitchFamily="34" charset="0"/>
              </a:rPr>
              <a:t>Axis 4</a:t>
            </a:r>
            <a:endParaRPr lang="en-US" altLang="en-US"/>
          </a:p>
        </p:txBody>
      </p:sp>
      <p:pic>
        <p:nvPicPr>
          <p:cNvPr id="4" name="WhatsApp Video 2020-06-09 at 20.31.04">
            <a:hlinkClick r:id="" action="ppaction://media"/>
            <a:extLst>
              <a:ext uri="{FF2B5EF4-FFF2-40B4-BE49-F238E27FC236}">
                <a16:creationId xmlns:a16="http://schemas.microsoft.com/office/drawing/2014/main" id="{780050D5-E941-4DAD-9BA1-598A139A63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5844" y="691763"/>
            <a:ext cx="3139498" cy="55566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114691" name="Rectangle 3">
            <a:extLst>
              <a:ext uri="{FF2B5EF4-FFF2-40B4-BE49-F238E27FC236}">
                <a16:creationId xmlns:a16="http://schemas.microsoft.com/office/drawing/2014/main" id="{6A2A1EE9-835B-0A48-9C29-BACDE007DC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918003" y="2337683"/>
            <a:ext cx="3739103" cy="3910716"/>
          </a:xfrm>
        </p:spPr>
        <p:txBody>
          <a:bodyPr>
            <a:normAutofit/>
          </a:bodyPr>
          <a:lstStyle/>
          <a:p>
            <a:r>
              <a:rPr lang="en-US" altLang="en-US" dirty="0"/>
              <a:t>Problem with placing microswitch</a:t>
            </a:r>
          </a:p>
          <a:p>
            <a:endParaRPr lang="en-US" altLang="en-US" dirty="0"/>
          </a:p>
          <a:p>
            <a:r>
              <a:rPr lang="en-US" altLang="en-US" dirty="0"/>
              <a:t>Will cause some problems with homing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6011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844EE02A-F0F8-4A23-B21D-CF2066B65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99F13062-7BB6-4A97-B661-CDE2EDEA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75" name="Oval 74">
            <a:extLst>
              <a:ext uri="{FF2B5EF4-FFF2-40B4-BE49-F238E27FC236}">
                <a16:creationId xmlns:a16="http://schemas.microsoft.com/office/drawing/2014/main" id="{44F3197D-248B-46C5-B6EE-003F4E0C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FFC3E649-106F-4B41-9FF5-327536E4C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79F6731C-42C0-45DB-9F9A-B831CBEC5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040549E2-C5A5-4ED5-80AB-070FEBDF5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270A02EA-5307-4B90-989F-E9A6E0F54EC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116" r="-2" b="1143"/>
          <a:stretch/>
        </p:blipFill>
        <p:spPr>
          <a:xfrm>
            <a:off x="20" y="-5"/>
            <a:ext cx="3044991" cy="5020241"/>
          </a:xfrm>
          <a:custGeom>
            <a:avLst/>
            <a:gdLst/>
            <a:ahLst/>
            <a:cxnLst/>
            <a:rect l="l" t="t" r="r" b="b"/>
            <a:pathLst>
              <a:path w="4060014" h="5020241">
                <a:moveTo>
                  <a:pt x="0" y="0"/>
                </a:moveTo>
                <a:lnTo>
                  <a:pt x="4060014" y="0"/>
                </a:lnTo>
                <a:lnTo>
                  <a:pt x="4060014" y="451006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9CF71B58-7D83-434E-94D0-A502660F118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3432" r="-3" b="12650"/>
          <a:stretch/>
        </p:blipFill>
        <p:spPr>
          <a:xfrm>
            <a:off x="6098990" y="-7"/>
            <a:ext cx="3044782" cy="4542350"/>
          </a:xfrm>
          <a:custGeom>
            <a:avLst/>
            <a:gdLst/>
            <a:ahLst/>
            <a:cxnLst/>
            <a:rect l="l" t="t" r="r" b="b"/>
            <a:pathLst>
              <a:path w="4059709" h="4542350">
                <a:moveTo>
                  <a:pt x="0" y="0"/>
                </a:moveTo>
                <a:lnTo>
                  <a:pt x="4059709" y="0"/>
                </a:lnTo>
                <a:lnTo>
                  <a:pt x="4059709" y="4057991"/>
                </a:lnTo>
                <a:lnTo>
                  <a:pt x="3782959" y="4110187"/>
                </a:lnTo>
                <a:lnTo>
                  <a:pt x="3507426" y="4159931"/>
                </a:lnTo>
                <a:lnTo>
                  <a:pt x="3230675" y="4208624"/>
                </a:lnTo>
                <a:lnTo>
                  <a:pt x="2952704" y="4250310"/>
                </a:lnTo>
                <a:lnTo>
                  <a:pt x="2675953" y="4292347"/>
                </a:lnTo>
                <a:lnTo>
                  <a:pt x="2397982" y="4331582"/>
                </a:lnTo>
                <a:lnTo>
                  <a:pt x="2123669" y="4365211"/>
                </a:lnTo>
                <a:lnTo>
                  <a:pt x="1845698" y="4397089"/>
                </a:lnTo>
                <a:lnTo>
                  <a:pt x="1568947" y="4426165"/>
                </a:lnTo>
                <a:lnTo>
                  <a:pt x="1297072" y="4451387"/>
                </a:lnTo>
                <a:lnTo>
                  <a:pt x="1021540" y="4476609"/>
                </a:lnTo>
                <a:lnTo>
                  <a:pt x="749665" y="4497628"/>
                </a:lnTo>
                <a:lnTo>
                  <a:pt x="477790" y="4514092"/>
                </a:lnTo>
                <a:lnTo>
                  <a:pt x="207135" y="4531258"/>
                </a:lnTo>
                <a:lnTo>
                  <a:pt x="0" y="4542350"/>
                </a:lnTo>
                <a:close/>
              </a:path>
            </a:pathLst>
          </a:custGeom>
        </p:spPr>
      </p:pic>
      <p:sp>
        <p:nvSpPr>
          <p:cNvPr id="83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9954" y="3753695"/>
            <a:ext cx="2604045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9144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4690" name="Rectangle 2">
            <a:extLst>
              <a:ext uri="{FF2B5EF4-FFF2-40B4-BE49-F238E27FC236}">
                <a16:creationId xmlns:a16="http://schemas.microsoft.com/office/drawing/2014/main" id="{58002014-59F6-944C-B39B-324523116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7687" y="4854346"/>
            <a:ext cx="7805701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altLang="en-US" dirty="0">
                <a:solidFill>
                  <a:srgbClr val="EBEBEB"/>
                </a:solidFill>
              </a:rPr>
              <a:t>Axis 5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F773E7E2-7446-4AEF-AAB4-A94173E22AA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-2" b="15584"/>
          <a:stretch/>
        </p:blipFill>
        <p:spPr>
          <a:xfrm>
            <a:off x="3045011" y="10"/>
            <a:ext cx="3053979" cy="4583093"/>
          </a:xfrm>
          <a:custGeom>
            <a:avLst/>
            <a:gdLst/>
            <a:ahLst/>
            <a:cxnLst/>
            <a:rect l="l" t="t" r="r" b="b"/>
            <a:pathLst>
              <a:path w="4071972" h="4583103">
                <a:moveTo>
                  <a:pt x="0" y="0"/>
                </a:moveTo>
                <a:lnTo>
                  <a:pt x="4071972" y="0"/>
                </a:lnTo>
                <a:lnTo>
                  <a:pt x="4071972" y="4542358"/>
                </a:lnTo>
                <a:lnTo>
                  <a:pt x="4011042" y="4545620"/>
                </a:lnTo>
                <a:lnTo>
                  <a:pt x="3745263" y="4555779"/>
                </a:lnTo>
                <a:lnTo>
                  <a:pt x="3479483" y="4564537"/>
                </a:lnTo>
                <a:lnTo>
                  <a:pt x="3216143" y="4572944"/>
                </a:lnTo>
                <a:lnTo>
                  <a:pt x="2956461" y="4576798"/>
                </a:lnTo>
                <a:lnTo>
                  <a:pt x="2696778" y="4581001"/>
                </a:lnTo>
                <a:lnTo>
                  <a:pt x="2440752" y="4583103"/>
                </a:lnTo>
                <a:lnTo>
                  <a:pt x="2187164" y="4581001"/>
                </a:lnTo>
                <a:lnTo>
                  <a:pt x="1936015" y="4581001"/>
                </a:lnTo>
                <a:lnTo>
                  <a:pt x="1687305" y="4576798"/>
                </a:lnTo>
                <a:lnTo>
                  <a:pt x="1443471" y="4570492"/>
                </a:lnTo>
                <a:lnTo>
                  <a:pt x="1202077" y="4564537"/>
                </a:lnTo>
                <a:lnTo>
                  <a:pt x="965557" y="4557881"/>
                </a:lnTo>
                <a:lnTo>
                  <a:pt x="730256" y="4547722"/>
                </a:lnTo>
                <a:lnTo>
                  <a:pt x="498615" y="4536862"/>
                </a:lnTo>
                <a:lnTo>
                  <a:pt x="271848" y="4527054"/>
                </a:lnTo>
                <a:lnTo>
                  <a:pt x="0" y="451005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8343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3F4807A-5068-4492-8025-D75F320E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FEA3D70-0304-4DD4-B932-71444506E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627" y="1325880"/>
            <a:ext cx="2657598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dirty="0">
                <a:solidFill>
                  <a:srgbClr val="EBEBEB"/>
                </a:solidFill>
              </a:rPr>
              <a:t>Axis 6</a:t>
            </a:r>
          </a:p>
        </p:txBody>
      </p:sp>
      <p:sp>
        <p:nvSpPr>
          <p:cNvPr id="24" name="Freeform 36">
            <a:extLst>
              <a:ext uri="{FF2B5EF4-FFF2-40B4-BE49-F238E27FC236}">
                <a16:creationId xmlns:a16="http://schemas.microsoft.com/office/drawing/2014/main" id="{B24996F8-180C-4DCB-8A26-DFA336CDE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560249" y="0"/>
            <a:ext cx="419604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DF95B6EA-3A56-4A01-A7C6-2173A664862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701" r="-1" b="29015"/>
          <a:stretch/>
        </p:blipFill>
        <p:spPr>
          <a:xfrm>
            <a:off x="20" y="10"/>
            <a:ext cx="5819935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630182B0-3559-41D5-9EBC-0BD86BEDA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3479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spd="slow" advTm="2000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120</Words>
  <Application>Microsoft Office PowerPoint</Application>
  <PresentationFormat>Diavoorstelling (4:3)</PresentationFormat>
  <Paragraphs>42</Paragraphs>
  <Slides>14</Slides>
  <Notes>0</Notes>
  <HiddenSlides>0</HiddenSlides>
  <MMClips>3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21" baseType="lpstr">
      <vt:lpstr>Arial</vt:lpstr>
      <vt:lpstr>Calibri</vt:lpstr>
      <vt:lpstr>Century Gothic</vt:lpstr>
      <vt:lpstr>Tahoma</vt:lpstr>
      <vt:lpstr>Verdana</vt:lpstr>
      <vt:lpstr>Wingdings 3</vt:lpstr>
      <vt:lpstr>Ion</vt:lpstr>
      <vt:lpstr>6 – Axis robot arm</vt:lpstr>
      <vt:lpstr>Table of content</vt:lpstr>
      <vt:lpstr>Building  the robot</vt:lpstr>
      <vt:lpstr>Axis 1</vt:lpstr>
      <vt:lpstr>Axis 2</vt:lpstr>
      <vt:lpstr>Axis 3</vt:lpstr>
      <vt:lpstr>Axis 4</vt:lpstr>
      <vt:lpstr>Axis 5</vt:lpstr>
      <vt:lpstr>Axis 6</vt:lpstr>
      <vt:lpstr>Control box old version</vt:lpstr>
      <vt:lpstr>New design</vt:lpstr>
      <vt:lpstr>controller</vt:lpstr>
      <vt:lpstr>Next week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 – Axis robot arm</dc:title>
  <dc:creator>Stefan Ammerlaan</dc:creator>
  <cp:lastModifiedBy>Stefan Ammerlaan</cp:lastModifiedBy>
  <cp:revision>4</cp:revision>
  <dcterms:created xsi:type="dcterms:W3CDTF">2020-06-11T10:54:34Z</dcterms:created>
  <dcterms:modified xsi:type="dcterms:W3CDTF">2020-06-11T16:09:32Z</dcterms:modified>
</cp:coreProperties>
</file>